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  <p:sldMasterId id="2147483670" r:id="rId2"/>
  </p:sldMasterIdLst>
  <p:notesMasterIdLst>
    <p:notesMasterId r:id="rId2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3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441"/>
    <p:restoredTop sz="94645"/>
  </p:normalViewPr>
  <p:slideViewPr>
    <p:cSldViewPr snapToGrid="0">
      <p:cViewPr varScale="1">
        <p:scale>
          <a:sx n="151" d="100"/>
          <a:sy n="151" d="100"/>
        </p:scale>
        <p:origin x="132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3421ef80e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263421ef80e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63421ef80e_1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0" name="Google Shape;270;g263421ef80e_1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3421ef80e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g263421ef80e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63421ef80e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263421ef80e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63421ef80e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g263421ef80e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ngen-datastream refers to the software chain that builds valid ngen-run input packages, executes NEXTGEN with NGIAB, and versions the entire run. NEXTGEN is a framework that coordinates hydrologic model configuration, parameterization, and execution across spatial domains. NGIAB consists of the NEXTGEN docker container pre-built for the user’s architecture as well as software that aids users in properly running the container.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63421ef80e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g263421ef80e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63421ef80e_1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263421ef80e_1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63421ef80e_1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7" name="Google Shape;327;g263421ef80e_1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3421ef80e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263421ef80e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11025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63421ef80e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g263421ef80e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• NextGen In A Box Ready-to-run, containerized and cloud-friendly version of NextGen framework, packaged with scripts to help prepare data and get you modeling more quickly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3421ef80e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" name="Google Shape;172;g263421ef80e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3421ef80e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63421ef80e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63421ef80e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263421ef80e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63421ef80e_1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6" name="Google Shape;216;g263421ef80e_1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3421ef80e_1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g263421ef80e_1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63421ef80e_1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263421ef80e_1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63421ef80e_1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263421ef80e_1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oogle Shape;86;p14"/>
          <p:cNvGrpSpPr/>
          <p:nvPr/>
        </p:nvGrpSpPr>
        <p:grpSpPr>
          <a:xfrm>
            <a:off x="6098379" y="5"/>
            <a:ext cx="3045625" cy="2030570"/>
            <a:chOff x="6098378" y="5"/>
            <a:chExt cx="3045625" cy="2030570"/>
          </a:xfrm>
        </p:grpSpPr>
        <p:sp>
          <p:nvSpPr>
            <p:cNvPr id="87" name="Google Shape;87;p14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4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4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4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4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400"/>
            </a:lvl1pPr>
            <a:lvl2pPr marL="914400" lvl="1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7"/>
          <p:cNvGrpSpPr/>
          <p:nvPr/>
        </p:nvGrpSpPr>
        <p:grpSpPr>
          <a:xfrm>
            <a:off x="6098379" y="5"/>
            <a:ext cx="3045625" cy="2030570"/>
            <a:chOff x="6098378" y="5"/>
            <a:chExt cx="3045625" cy="2030570"/>
          </a:xfrm>
        </p:grpSpPr>
        <p:sp>
          <p:nvSpPr>
            <p:cNvPr id="105" name="Google Shape;105;p17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7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7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7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7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18"/>
          <p:cNvGrpSpPr/>
          <p:nvPr/>
        </p:nvGrpSpPr>
        <p:grpSpPr>
          <a:xfrm>
            <a:off x="0" y="3903670"/>
            <a:ext cx="9144000" cy="1239925"/>
            <a:chOff x="0" y="3903669"/>
            <a:chExt cx="9144000" cy="1239925"/>
          </a:xfrm>
        </p:grpSpPr>
        <p:sp>
          <p:nvSpPr>
            <p:cNvPr id="114" name="Google Shape;114;p18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8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8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8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8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2857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1200"/>
            </a:lvl1pPr>
            <a:lvl2pPr marL="914400" lvl="1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2pPr>
            <a:lvl3pPr marL="1371600" lvl="2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3pPr>
            <a:lvl4pPr marL="1828800" lvl="3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4pPr>
            <a:lvl5pPr marL="2286000" lvl="4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5pPr>
            <a:lvl6pPr marL="2743200" lvl="5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1200"/>
            </a:lvl6pPr>
            <a:lvl7pPr marL="3200400" lvl="6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1200"/>
            </a:lvl7pPr>
            <a:lvl8pPr marL="3657600" lvl="7" indent="-2857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1200"/>
            </a:lvl8pPr>
            <a:lvl9pPr marL="4114800" lvl="8" indent="-2857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oogle Shape;127;p20"/>
          <p:cNvGrpSpPr/>
          <p:nvPr/>
        </p:nvGrpSpPr>
        <p:grpSpPr>
          <a:xfrm>
            <a:off x="6098379" y="5"/>
            <a:ext cx="3045625" cy="2030570"/>
            <a:chOff x="6098378" y="5"/>
            <a:chExt cx="3045625" cy="2030570"/>
          </a:xfrm>
        </p:grpSpPr>
        <p:sp>
          <p:nvSpPr>
            <p:cNvPr id="128" name="Google Shape;128;p20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20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0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0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0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0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4" name="Google Shape;134;p2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2"/>
          <p:cNvGrpSpPr/>
          <p:nvPr/>
        </p:nvGrpSpPr>
        <p:grpSpPr>
          <a:xfrm>
            <a:off x="6098379" y="5"/>
            <a:ext cx="3045625" cy="2030570"/>
            <a:chOff x="6098378" y="5"/>
            <a:chExt cx="3045625" cy="2030570"/>
          </a:xfrm>
        </p:grpSpPr>
        <p:sp>
          <p:nvSpPr>
            <p:cNvPr id="140" name="Google Shape;140;p2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2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22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2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68575" rIns="68575" bIns="6857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endPara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lvl="0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2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rot="10800000" flipH="1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geometric">
    <p:bg>
      <p:bgPr>
        <a:solidFill>
          <a:schemeClr val="lt1"/>
        </a:solidFill>
        <a:effectLst/>
      </p:bgPr>
    </p:bg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Roboto"/>
              <a:buNone/>
              <a:defRPr sz="23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body" idx="1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Roboto"/>
              <a:buChar char="■"/>
              <a:defRPr sz="14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4" name="Google Shape;84;p1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slideLayout" Target="../slideLayouts/slideLayout14.xml"/><Relationship Id="rId7" Type="http://schemas.openxmlformats.org/officeDocument/2006/relationships/hyperlink" Target="https://docs.ciroh.org/docs/products/tools/nextgeninabox/ngiab-intro" TargetMode="Externa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27.png"/><Relationship Id="rId5" Type="http://schemas.openxmlformats.org/officeDocument/2006/relationships/hyperlink" Target="https://docs.ciroh.org" TargetMode="External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openxmlformats.org/officeDocument/2006/relationships/image" Target="../media/image42.png"/><Relationship Id="rId4" Type="http://schemas.openxmlformats.org/officeDocument/2006/relationships/hyperlink" Target="https://github.com/CIROH-UA/NGIAB-CloudInfra/issue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IROH-UA/ngen-datastream" TargetMode="External"/><Relationship Id="rId13" Type="http://schemas.openxmlformats.org/officeDocument/2006/relationships/hyperlink" Target="https://github.com/NOAA-OWP/ngen/wiki" TargetMode="External"/><Relationship Id="rId3" Type="http://schemas.openxmlformats.org/officeDocument/2006/relationships/hyperlink" Target="https://github.com/CIROH-UA/NGIAB-CloudInfra" TargetMode="External"/><Relationship Id="rId7" Type="http://schemas.openxmlformats.org/officeDocument/2006/relationships/hyperlink" Target="https://docs.ciroh.org/docs/category/nextgen-in-a-box-ngiab" TargetMode="External"/><Relationship Id="rId12" Type="http://schemas.openxmlformats.org/officeDocument/2006/relationships/hyperlink" Target="https://github.com/aaraney/ht" TargetMode="External"/><Relationship Id="rId17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github.com/CIROH-UA/ciroh-ua_website" TargetMode="External"/><Relationship Id="rId11" Type="http://schemas.openxmlformats.org/officeDocument/2006/relationships/hyperlink" Target="https://github.com/LynkerIntel/hfsubset" TargetMode="External"/><Relationship Id="rId5" Type="http://schemas.openxmlformats.org/officeDocument/2006/relationships/hyperlink" Target="https://docs.ciroh.org/" TargetMode="External"/><Relationship Id="rId15" Type="http://schemas.openxmlformats.org/officeDocument/2006/relationships/hyperlink" Target="https://ciroh.ua.edu/" TargetMode="External"/><Relationship Id="rId10" Type="http://schemas.openxmlformats.org/officeDocument/2006/relationships/hyperlink" Target="https://github.com/NOAA-OWP/ngen-cal" TargetMode="External"/><Relationship Id="rId4" Type="http://schemas.openxmlformats.org/officeDocument/2006/relationships/hyperlink" Target="https://github.com/CIROH-UA/Ngen-Singularity" TargetMode="External"/><Relationship Id="rId9" Type="http://schemas.openxmlformats.org/officeDocument/2006/relationships/hyperlink" Target="https://github.com/CIROH-UA/ngen-datastream/tree/main/forcingprocessor" TargetMode="External"/><Relationship Id="rId14" Type="http://schemas.openxmlformats.org/officeDocument/2006/relationships/hyperlink" Target="https://mikejohnson51.github.io/hyAggregat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://cirohworkspace.slack.com/" TargetMode="External"/><Relationship Id="rId7" Type="http://schemas.openxmlformats.org/officeDocument/2006/relationships/image" Target="../media/image2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.png"/><Relationship Id="rId11" Type="http://schemas.openxmlformats.org/officeDocument/2006/relationships/image" Target="../media/image43.jpg"/><Relationship Id="rId5" Type="http://schemas.openxmlformats.org/officeDocument/2006/relationships/hyperlink" Target="mailto:ciroh-it-admin@ua.edu" TargetMode="External"/><Relationship Id="rId10" Type="http://schemas.openxmlformats.org/officeDocument/2006/relationships/image" Target="../media/image5.png"/><Relationship Id="rId4" Type="http://schemas.openxmlformats.org/officeDocument/2006/relationships/hyperlink" Target="https://join.slack.com/share/enQtNjI5MjQ4ODQ2NjUzNC1mYmUwYzNlNjA1ZDQ5ZjEyYTgyMTc5MDQ0ZDA1OGRjYWM5YjVhOTcwYWFhODBkNWJjNTdhYThhNWMwMGJlNGU2" TargetMode="External"/><Relationship Id="rId9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AA-OWP/ngen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hyperlink" Target="https://github.com/NOAA-OWP/ngen/wiki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IROH-UA/NGIAB-CloudInfr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8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22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ctrTitle"/>
          </p:nvPr>
        </p:nvSpPr>
        <p:spPr>
          <a:xfrm>
            <a:off x="405300" y="695564"/>
            <a:ext cx="8333400" cy="1734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" sz="3600" b="1" dirty="0">
                <a:latin typeface="Calibri"/>
                <a:ea typeface="Calibri"/>
                <a:cs typeface="Calibri"/>
                <a:sym typeface="Calibri"/>
              </a:rPr>
              <a:t>NextGen In A Box (NGIAB)</a:t>
            </a: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:  </a:t>
            </a:r>
            <a:br>
              <a:rPr lang="en" sz="36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Advancing Collaborative Modeling for Enhanced Water Resource Management 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405300" y="2430299"/>
            <a:ext cx="8333400" cy="16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 sz="1900" b="1" dirty="0">
                <a:latin typeface="Calibri"/>
                <a:ea typeface="Calibri"/>
                <a:cs typeface="Calibri"/>
                <a:sym typeface="Calibri"/>
              </a:rPr>
              <a:t>CIROH@UA</a:t>
            </a:r>
            <a:r>
              <a:rPr lang="en" sz="1900" dirty="0">
                <a:latin typeface="Calibri"/>
                <a:ea typeface="Calibri"/>
                <a:cs typeface="Calibri"/>
                <a:sym typeface="Calibri"/>
              </a:rPr>
              <a:t> : 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Arpita Patel, James </a:t>
            </a:r>
            <a:r>
              <a:rPr lang="en" sz="1700" dirty="0" err="1">
                <a:latin typeface="Calibri"/>
                <a:ea typeface="Calibri"/>
                <a:cs typeface="Calibri"/>
                <a:sym typeface="Calibri"/>
              </a:rPr>
              <a:t>Halgren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, Benjamin Lee, </a:t>
            </a:r>
            <a:r>
              <a:rPr lang="en" sz="1700" dirty="0" err="1">
                <a:latin typeface="Calibri"/>
                <a:ea typeface="Calibri"/>
                <a:cs typeface="Calibri"/>
                <a:sym typeface="Calibri"/>
              </a:rPr>
              <a:t>Sepehr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 Karimi, </a:t>
            </a:r>
            <a:r>
              <a:rPr lang="en" sz="1700" dirty="0" err="1">
                <a:latin typeface="Calibri"/>
                <a:ea typeface="Calibri"/>
                <a:cs typeface="Calibri"/>
                <a:sym typeface="Calibri"/>
              </a:rPr>
              <a:t>Trupesh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 Patel, Josh Cunningham, Shahab </a:t>
            </a:r>
            <a:r>
              <a:rPr lang="en" sz="1700" dirty="0" err="1">
                <a:latin typeface="Calibri"/>
                <a:ea typeface="Calibri"/>
                <a:cs typeface="Calibri"/>
                <a:sym typeface="Calibri"/>
              </a:rPr>
              <a:t>Alam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, Steve </a:t>
            </a:r>
            <a:r>
              <a:rPr lang="en" sz="1700" dirty="0" err="1">
                <a:latin typeface="Calibri"/>
                <a:ea typeface="Calibri"/>
                <a:cs typeface="Calibri"/>
                <a:sym typeface="Calibri"/>
              </a:rPr>
              <a:t>Burian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700" dirty="0" err="1">
                <a:latin typeface="Calibri"/>
                <a:ea typeface="Calibri"/>
                <a:cs typeface="Calibri"/>
                <a:sym typeface="Calibri"/>
              </a:rPr>
              <a:t>Purushotham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 Bangalore, Jeff Carver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0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800" b="1" dirty="0" err="1">
                <a:latin typeface="Calibri"/>
                <a:ea typeface="Calibri"/>
                <a:cs typeface="Calibri"/>
                <a:sym typeface="Calibri"/>
              </a:rPr>
              <a:t>Lynker</a:t>
            </a:r>
            <a:r>
              <a:rPr lang="en" sz="1800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" sz="1700" dirty="0" err="1">
                <a:latin typeface="Calibri"/>
                <a:ea typeface="Calibri"/>
                <a:cs typeface="Calibri"/>
                <a:sym typeface="Calibri"/>
              </a:rPr>
              <a:t>Nels</a:t>
            </a:r>
            <a:r>
              <a:rPr lang="en" sz="1700" dirty="0">
                <a:latin typeface="Calibri"/>
                <a:ea typeface="Calibri"/>
                <a:cs typeface="Calibri"/>
                <a:sym typeface="Calibri"/>
              </a:rPr>
              <a:t> Frazier, Zach Wills, Jordan Laser, Mike Johnson, Josh Sturtevant</a:t>
            </a:r>
            <a:endParaRPr sz="17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02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1400" b="1" dirty="0">
                <a:latin typeface="Calibri"/>
                <a:ea typeface="Calibri"/>
                <a:cs typeface="Calibri"/>
                <a:sym typeface="Calibri"/>
              </a:rPr>
              <a:t>Date: 13th Dec, 2023</a:t>
            </a:r>
            <a:endParaRPr sz="14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endParaRPr sz="1400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62000" y="3816002"/>
            <a:ext cx="1264520" cy="126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525" y="3794632"/>
            <a:ext cx="1264520" cy="126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90134" y="4174734"/>
            <a:ext cx="742775" cy="95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469349" y="4313190"/>
            <a:ext cx="1620779" cy="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15347" y="114897"/>
            <a:ext cx="4063174" cy="2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E0E5231-FD2E-7517-BBFC-D8A27629A42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00" t="78246" r="11672"/>
          <a:stretch/>
        </p:blipFill>
        <p:spPr>
          <a:xfrm>
            <a:off x="1862512" y="4302303"/>
            <a:ext cx="1826153" cy="68621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>
            <a:spLocks noGrp="1"/>
          </p:cNvSpPr>
          <p:nvPr>
            <p:ph type="title"/>
          </p:nvPr>
        </p:nvSpPr>
        <p:spPr>
          <a:xfrm>
            <a:off x="311700" y="410563"/>
            <a:ext cx="8520600" cy="6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/>
              <a:t>CIROH DocuHub</a:t>
            </a:r>
            <a:endParaRPr sz="3300"/>
          </a:p>
        </p:txBody>
      </p:sp>
      <p:sp>
        <p:nvSpPr>
          <p:cNvPr id="273" name="Google Shape;273;p33"/>
          <p:cNvSpPr txBox="1"/>
          <p:nvPr/>
        </p:nvSpPr>
        <p:spPr>
          <a:xfrm>
            <a:off x="318354" y="1018204"/>
            <a:ext cx="2763900" cy="29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DocuHub</a:t>
            </a:r>
            <a:r>
              <a:rPr lang="en" sz="16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" sz="16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docs.ciroh.org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Community editable technical documentation hub!</a:t>
            </a:r>
            <a:endParaRPr sz="16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Documentation, Services, and news at CIROH </a:t>
            </a:r>
            <a:r>
              <a:rPr lang="en" sz="1600" dirty="0" err="1"/>
              <a:t>DocuHub</a:t>
            </a:r>
            <a:r>
              <a:rPr lang="en" sz="1600" dirty="0"/>
              <a:t>!</a:t>
            </a: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3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75" name="Google Shape;275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77098" y="3029968"/>
            <a:ext cx="1437400" cy="1437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3"/>
          <p:cNvSpPr txBox="1"/>
          <p:nvPr/>
        </p:nvSpPr>
        <p:spPr>
          <a:xfrm>
            <a:off x="2274042" y="4466422"/>
            <a:ext cx="5757000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Find information about NGIAB and data stream here: </a:t>
            </a:r>
            <a:r>
              <a:rPr lang="en-US" sz="1600" u="sng" dirty="0">
                <a:solidFill>
                  <a:schemeClr val="accent5"/>
                </a:solidFill>
                <a:hlinkClick r:id="rId7"/>
              </a:rPr>
              <a:t>https://docs.ciroh.org/docs/products/tools/nextgeninabox</a:t>
            </a:r>
            <a:endParaRPr sz="1600" dirty="0"/>
          </a:p>
        </p:txBody>
      </p:sp>
      <p:pic>
        <p:nvPicPr>
          <p:cNvPr id="5" name="DocuHub-NGIAB_final">
            <a:hlinkClick r:id="" action="ppaction://media"/>
            <a:extLst>
              <a:ext uri="{FF2B5EF4-FFF2-40B4-BE49-F238E27FC236}">
                <a16:creationId xmlns:a16="http://schemas.microsoft.com/office/drawing/2014/main" id="{12ADCE76-9243-7B06-6B27-D320CF47DC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46741" y="559897"/>
            <a:ext cx="5385592" cy="302939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173925-1E42-9F09-7F27-AFD8671AEE5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3400" t="78246" r="11672"/>
          <a:stretch/>
        </p:blipFill>
        <p:spPr>
          <a:xfrm>
            <a:off x="105425" y="4389831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AE2C6D4D-F18D-5FCC-2CA4-EE8126A76C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>
            <a:spLocks noGrp="1"/>
          </p:cNvSpPr>
          <p:nvPr>
            <p:ph type="title"/>
          </p:nvPr>
        </p:nvSpPr>
        <p:spPr>
          <a:xfrm>
            <a:off x="311700" y="410563"/>
            <a:ext cx="8520600" cy="6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/>
              <a:t>Insights</a:t>
            </a:r>
            <a:endParaRPr sz="3300"/>
          </a:p>
        </p:txBody>
      </p:sp>
      <p:sp>
        <p:nvSpPr>
          <p:cNvPr id="283" name="Google Shape;283;p34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84" name="Google Shape;284;p34" descr="A screenshot of a graph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7761" t="22372" r="4731"/>
          <a:stretch/>
        </p:blipFill>
        <p:spPr>
          <a:xfrm>
            <a:off x="3954229" y="214937"/>
            <a:ext cx="4878070" cy="224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4" descr="A screenshot of a grap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b="30901"/>
          <a:stretch/>
        </p:blipFill>
        <p:spPr>
          <a:xfrm>
            <a:off x="378648" y="2409613"/>
            <a:ext cx="5157767" cy="22552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4" descr="A screenshot of a grap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t="71701" r="51325"/>
          <a:stretch/>
        </p:blipFill>
        <p:spPr>
          <a:xfrm>
            <a:off x="5606741" y="3660543"/>
            <a:ext cx="2673660" cy="1004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4" descr="A screenshot of a graph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51325" t="71701"/>
          <a:stretch/>
        </p:blipFill>
        <p:spPr>
          <a:xfrm>
            <a:off x="5606741" y="2410589"/>
            <a:ext cx="2673660" cy="1004277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4"/>
          <p:cNvSpPr txBox="1"/>
          <p:nvPr/>
        </p:nvSpPr>
        <p:spPr>
          <a:xfrm>
            <a:off x="311701" y="1229975"/>
            <a:ext cx="3642529" cy="116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NGIAB GitHub Repository</a:t>
            </a:r>
            <a:endParaRPr sz="1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# of views</a:t>
            </a:r>
            <a:endParaRPr sz="130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Unique clones</a:t>
            </a:r>
            <a:endParaRPr sz="130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Forks</a:t>
            </a:r>
            <a:endParaRPr sz="1300"/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/>
              <a:t>Popular content</a:t>
            </a:r>
            <a:endParaRPr sz="13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846932D-4B30-5013-31EF-B73FECAF64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00" t="78246" r="11672"/>
          <a:stretch/>
        </p:blipFill>
        <p:spPr>
          <a:xfrm>
            <a:off x="134869" y="4389831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4541E655-E598-D93C-E445-C04D8A249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>
            <a:spLocks noGrp="1"/>
          </p:cNvSpPr>
          <p:nvPr>
            <p:ph type="title"/>
          </p:nvPr>
        </p:nvSpPr>
        <p:spPr>
          <a:xfrm>
            <a:off x="598100" y="2152456"/>
            <a:ext cx="8222100" cy="838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"/>
              <a:t>Future Development</a:t>
            </a:r>
            <a:endParaRPr/>
          </a:p>
        </p:txBody>
      </p:sp>
      <p:sp>
        <p:nvSpPr>
          <p:cNvPr id="294" name="Google Shape;294;p3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6"/>
          <p:cNvSpPr txBox="1">
            <a:spLocks noGrp="1"/>
          </p:cNvSpPr>
          <p:nvPr>
            <p:ph type="title"/>
          </p:nvPr>
        </p:nvSpPr>
        <p:spPr>
          <a:xfrm>
            <a:off x="311700" y="410563"/>
            <a:ext cx="8520600" cy="6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/>
              <a:t>NextGen Data Stream Conceptual Model</a:t>
            </a:r>
            <a:endParaRPr sz="3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endParaRPr sz="2700"/>
          </a:p>
        </p:txBody>
      </p:sp>
      <p:pic>
        <p:nvPicPr>
          <p:cNvPr id="300" name="Google Shape;300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799" y="1900525"/>
            <a:ext cx="1573340" cy="125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59000" y="1597503"/>
            <a:ext cx="1817602" cy="1761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83750" y="1850838"/>
            <a:ext cx="1626492" cy="125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417350" y="1850826"/>
            <a:ext cx="1541438" cy="125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8799" y="2157626"/>
            <a:ext cx="331314" cy="414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496313" y="1850843"/>
            <a:ext cx="340936" cy="42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349975" y="2151628"/>
            <a:ext cx="340937" cy="4261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239369" y="3215265"/>
            <a:ext cx="8520599" cy="1142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1818524" y="1909060"/>
            <a:ext cx="1541449" cy="1237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797750" y="2211374"/>
            <a:ext cx="340937" cy="415516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311" name="Google Shape;311;p36"/>
          <p:cNvSpPr txBox="1"/>
          <p:nvPr/>
        </p:nvSpPr>
        <p:spPr>
          <a:xfrm>
            <a:off x="311701" y="1229975"/>
            <a:ext cx="8520599" cy="11660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39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are working on to build out an "over-the-loop" (i.e. automated) real-time streamflow forecasting system</a:t>
            </a:r>
            <a:endParaRPr sz="110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6ED829-86A7-89B3-4012-D5190F318FA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400" t="78246" r="11672"/>
          <a:stretch/>
        </p:blipFill>
        <p:spPr>
          <a:xfrm>
            <a:off x="134869" y="4389831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3B4758AE-DB99-71FD-AD43-E2A1ED289E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0134" y="4308444"/>
            <a:ext cx="831146" cy="83114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>
            <a:spLocks noGrp="1"/>
          </p:cNvSpPr>
          <p:nvPr>
            <p:ph type="title"/>
          </p:nvPr>
        </p:nvSpPr>
        <p:spPr>
          <a:xfrm>
            <a:off x="311700" y="410563"/>
            <a:ext cx="8520600" cy="6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/>
              <a:t>Community Impact</a:t>
            </a:r>
            <a:endParaRPr sz="3300"/>
          </a:p>
        </p:txBody>
      </p:sp>
      <p:sp>
        <p:nvSpPr>
          <p:cNvPr id="317" name="Google Shape;317;p37"/>
          <p:cNvSpPr txBox="1">
            <a:spLocks noGrp="1"/>
          </p:cNvSpPr>
          <p:nvPr>
            <p:ph type="body" idx="4294967295"/>
          </p:nvPr>
        </p:nvSpPr>
        <p:spPr>
          <a:xfrm>
            <a:off x="311699" y="1135724"/>
            <a:ext cx="4215300" cy="350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500" b="1"/>
              <a:t>Community</a:t>
            </a:r>
            <a:r>
              <a:rPr lang="en" sz="1500"/>
              <a:t> plays big role in contributing to the </a:t>
            </a:r>
            <a:r>
              <a:rPr lang="en" sz="1500" b="1"/>
              <a:t>enhancement</a:t>
            </a:r>
            <a:r>
              <a:rPr lang="en" sz="1500"/>
              <a:t> of NGIAB.</a:t>
            </a:r>
            <a:endParaRPr sz="1500"/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500"/>
              <a:t>Community Development Version</a:t>
            </a:r>
            <a:endParaRPr sz="1500"/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500"/>
              <a:t>Facilitates </a:t>
            </a:r>
            <a:r>
              <a:rPr lang="en" sz="1500" b="1"/>
              <a:t>easy adoption</a:t>
            </a:r>
            <a:r>
              <a:rPr lang="en" sz="1500"/>
              <a:t> for researchers of all technical background.</a:t>
            </a:r>
            <a:endParaRPr sz="1500"/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500"/>
              <a:t>Supports diverse</a:t>
            </a:r>
            <a:r>
              <a:rPr lang="en" sz="1500" b="1"/>
              <a:t> research</a:t>
            </a:r>
            <a:r>
              <a:rPr lang="en" sz="1500"/>
              <a:t> and </a:t>
            </a:r>
            <a:r>
              <a:rPr lang="en" sz="1500" b="1"/>
              <a:t>development projects.</a:t>
            </a:r>
            <a:endParaRPr sz="1500"/>
          </a:p>
          <a:p>
            <a:pPr marL="342900" lvl="0" indent="-2286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500" b="1"/>
              <a:t>Driven by active collaboration and contribution</a:t>
            </a:r>
            <a:r>
              <a:rPr lang="en" sz="1500"/>
              <a:t> from the community.</a:t>
            </a:r>
            <a:endParaRPr sz="1500"/>
          </a:p>
          <a:p>
            <a:pPr marL="685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grpSp>
        <p:nvGrpSpPr>
          <p:cNvPr id="318" name="Google Shape;318;p37"/>
          <p:cNvGrpSpPr/>
          <p:nvPr/>
        </p:nvGrpSpPr>
        <p:grpSpPr>
          <a:xfrm>
            <a:off x="4619006" y="1162051"/>
            <a:ext cx="4448955" cy="2819387"/>
            <a:chOff x="6034432" y="1761085"/>
            <a:chExt cx="5930358" cy="3759182"/>
          </a:xfrm>
        </p:grpSpPr>
        <p:pic>
          <p:nvPicPr>
            <p:cNvPr id="319" name="Google Shape;319;p3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034432" y="1761085"/>
              <a:ext cx="5930358" cy="33358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0" name="Google Shape;320;p37"/>
            <p:cNvSpPr txBox="1"/>
            <p:nvPr/>
          </p:nvSpPr>
          <p:spPr>
            <a:xfrm>
              <a:off x="6048175" y="5161015"/>
              <a:ext cx="5902862" cy="35925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00" tIns="91400" rIns="91400" bIns="914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0" i="0" u="none" strike="noStrike" cap="none">
                  <a:solidFill>
                    <a:schemeClr val="dk2"/>
                  </a:solidFill>
                  <a:latin typeface="Roboto"/>
                  <a:ea typeface="Roboto"/>
                  <a:cs typeface="Roboto"/>
                  <a:sym typeface="Roboto"/>
                </a:rPr>
                <a:t>CIROH DevCon1 - May 2023 (Salt Lake, UT)</a:t>
              </a:r>
              <a:endParaRPr sz="10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1" name="Google Shape;321;p3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22" name="Google Shape;322;p37"/>
          <p:cNvSpPr txBox="1"/>
          <p:nvPr/>
        </p:nvSpPr>
        <p:spPr>
          <a:xfrm>
            <a:off x="5460431" y="689928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Call for Community Engagement!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200875" y="3845062"/>
            <a:ext cx="30000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Contribute: </a:t>
            </a:r>
            <a:r>
              <a:rPr lang="en" sz="1600" u="sng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https://github.com/CIROH-UA/NGIAB-CloudInfra/issues</a:t>
            </a:r>
            <a:endParaRPr sz="1600"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3046" y="3663924"/>
            <a:ext cx="1379688" cy="1379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418D8BD-A9FE-732D-3ADD-CA2D5D6CBF7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00" t="78246" r="11672"/>
          <a:stretch/>
        </p:blipFill>
        <p:spPr>
          <a:xfrm>
            <a:off x="203375" y="4358579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975CB3E2-A4FA-BE1A-3DA3-C78131BF5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9"/>
          <p:cNvSpPr txBox="1"/>
          <p:nvPr/>
        </p:nvSpPr>
        <p:spPr>
          <a:xfrm>
            <a:off x="152400" y="153031"/>
            <a:ext cx="8721000" cy="610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endParaRPr sz="1700" b="0" i="0" u="sng" strike="noStrike" cap="none">
              <a:solidFill>
                <a:schemeClr val="hlink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39"/>
          <p:cNvSpPr txBox="1">
            <a:spLocks noGrp="1"/>
          </p:cNvSpPr>
          <p:nvPr>
            <p:ph type="title"/>
          </p:nvPr>
        </p:nvSpPr>
        <p:spPr>
          <a:xfrm>
            <a:off x="311700" y="410563"/>
            <a:ext cx="8520600" cy="6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 dirty="0"/>
              <a:t>Useful links and ongoing development</a:t>
            </a:r>
            <a:endParaRPr sz="3300" dirty="0"/>
          </a:p>
        </p:txBody>
      </p:sp>
      <p:sp>
        <p:nvSpPr>
          <p:cNvPr id="338" name="Google Shape;338;p39"/>
          <p:cNvSpPr txBox="1"/>
          <p:nvPr/>
        </p:nvSpPr>
        <p:spPr>
          <a:xfrm>
            <a:off x="211500" y="1068752"/>
            <a:ext cx="8721000" cy="3157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NGIAB (using docker) - </a:t>
            </a:r>
            <a:r>
              <a:rPr lang="en-US" dirty="0">
                <a:hlinkClick r:id="rId3"/>
              </a:rPr>
              <a:t>https://github.com/CIROH-UA/NGIAB-CloudInfra</a:t>
            </a:r>
            <a:endParaRPr lang="en-US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US" dirty="0"/>
              <a:t>NGIAB (using singularity) - </a:t>
            </a:r>
            <a:r>
              <a:rPr lang="en-US" dirty="0">
                <a:hlinkClick r:id="rId4"/>
              </a:rPr>
              <a:t>https://github.com/CIROH-UA/Ngen-Singularity</a:t>
            </a:r>
            <a:endParaRPr lang="en-US" dirty="0"/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CIROH </a:t>
            </a:r>
            <a:r>
              <a:rPr lang="en" dirty="0" err="1"/>
              <a:t>DocuHub</a:t>
            </a:r>
            <a:r>
              <a:rPr lang="en" dirty="0"/>
              <a:t> - </a:t>
            </a:r>
            <a:r>
              <a:rPr lang="en" dirty="0">
                <a:solidFill>
                  <a:schemeClr val="accent5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docs.ciroh.org</a:t>
            </a:r>
            <a:r>
              <a:rPr lang="en" dirty="0">
                <a:solidFill>
                  <a:schemeClr val="accent5"/>
                </a:solidFill>
                <a:uFill>
                  <a:noFill/>
                </a:uFill>
              </a:rPr>
              <a:t> , </a:t>
            </a:r>
            <a:r>
              <a:rPr lang="en-US" dirty="0">
                <a:solidFill>
                  <a:schemeClr val="accent5"/>
                </a:solidFill>
                <a:uFill>
                  <a:noFill/>
                </a:uFill>
                <a:hlinkClick r:id="rId6"/>
              </a:rPr>
              <a:t>https://github.com/CIROH-UA/ciroh-ua_website</a:t>
            </a:r>
            <a:endParaRPr lang="en-US" dirty="0">
              <a:solidFill>
                <a:schemeClr val="accent5"/>
              </a:solidFill>
              <a:uFill>
                <a:noFill/>
              </a:u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dirty="0"/>
              <a:t>NGIAB Docs - </a:t>
            </a:r>
            <a:r>
              <a:rPr lang="en-US" dirty="0">
                <a:solidFill>
                  <a:schemeClr val="accent5"/>
                </a:solidFill>
                <a:uFill>
                  <a:noFill/>
                </a:uFill>
                <a:hlinkClick r:id="rId7"/>
              </a:rPr>
              <a:t>https://docs.ciroh.org/docs/category/nextgen-in-a-box-ngiab</a:t>
            </a:r>
            <a:endParaRPr lang="en-US" dirty="0">
              <a:solidFill>
                <a:schemeClr val="accent5"/>
              </a:solidFill>
              <a:uFill>
                <a:noFill/>
              </a:uFill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DataStream - </a:t>
            </a:r>
            <a:r>
              <a:rPr lang="en-US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https://github.com/CIROH-UA/ngen-datastream</a:t>
            </a:r>
            <a:endParaRPr lang="en-US" b="0" i="0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0" i="0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ForcingProcessor</a:t>
            </a:r>
            <a:r>
              <a:rPr lang="en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b="0" i="0" strike="noStrike" cap="none" dirty="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9"/>
              </a:rPr>
              <a:t>https://github.com/CIROH-UA/ngen-datastream/tree/main/forcingprocessor</a:t>
            </a:r>
            <a:endParaRPr lang="en-US" b="0" i="0" strike="noStrike" cap="none" dirty="0">
              <a:solidFill>
                <a:schemeClr val="hlink"/>
              </a:solidFill>
              <a:uFill>
                <a:noFill/>
              </a:u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Realization generation and </a:t>
            </a:r>
            <a:r>
              <a:rPr lang="en" dirty="0" err="1"/>
              <a:t>n</a:t>
            </a:r>
            <a:r>
              <a:rPr lang="en" b="0" i="0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</a:t>
            </a:r>
            <a:r>
              <a:rPr lang="en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/>
              <a:t>r</a:t>
            </a:r>
            <a:r>
              <a:rPr lang="en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folder validation -</a:t>
            </a:r>
            <a:r>
              <a:rPr lang="en" b="0" i="0" strike="noStrike" cap="none" dirty="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0"/>
              </a:rPr>
              <a:t> </a:t>
            </a:r>
            <a:r>
              <a:rPr lang="en-US" dirty="0">
                <a:hlinkClick r:id="rId10"/>
              </a:rPr>
              <a:t>https://github.com/NOAA-OWP/ngen-cal</a:t>
            </a:r>
            <a:endParaRPr b="0" i="0" strike="noStrike" cap="none" dirty="0">
              <a:solidFill>
                <a:srgbClr val="DCA10D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0" i="0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Hydrofabric</a:t>
            </a:r>
            <a:r>
              <a:rPr lang="en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dirty="0" err="1"/>
              <a:t>s</a:t>
            </a:r>
            <a:r>
              <a:rPr lang="en" b="0" i="0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ubsetting</a:t>
            </a:r>
            <a:r>
              <a:rPr lang="en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-US" dirty="0">
                <a:hlinkClick r:id="rId11"/>
              </a:rPr>
              <a:t>https://github.com/LynkerIntel/hfsubset </a:t>
            </a:r>
            <a:endParaRPr lang="en-US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Hashing/Versioning - </a:t>
            </a:r>
            <a:r>
              <a:rPr lang="en-US" dirty="0">
                <a:hlinkClick r:id="rId12"/>
              </a:rPr>
              <a:t>https://github.com/aaraney/ht</a:t>
            </a:r>
            <a:endParaRPr lang="en-US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0" i="0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Ngen</a:t>
            </a:r>
            <a:r>
              <a:rPr lang="en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Wiki - </a:t>
            </a:r>
            <a:r>
              <a:rPr lang="en-US" dirty="0">
                <a:hlinkClick r:id="rId13"/>
              </a:rPr>
              <a:t>https://github.com/NOAA-OWP/ngen/wiki</a:t>
            </a:r>
            <a:endParaRPr lang="en-US" dirty="0"/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0" i="0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HyAggregate</a:t>
            </a:r>
            <a:r>
              <a:rPr lang="en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en" b="0" i="0" strike="noStrike" cap="none" dirty="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4"/>
              </a:rPr>
              <a:t>https://mikejohnson51.github.io/hyAggregate/</a:t>
            </a:r>
            <a:endParaRPr b="0" i="0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en" b="0" i="0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CIROH - </a:t>
            </a:r>
            <a:r>
              <a:rPr lang="en" b="0" i="0" strike="noStrike" cap="none" dirty="0">
                <a:solidFill>
                  <a:schemeClr val="hlink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15"/>
              </a:rPr>
              <a:t>ciroh.ua.edu</a:t>
            </a:r>
            <a:endParaRPr b="0" i="0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53AF8E5-B60A-1446-9BB7-6AE0BC003B10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l="13400" t="78246" r="11672"/>
          <a:stretch/>
        </p:blipFill>
        <p:spPr>
          <a:xfrm>
            <a:off x="152400" y="4358579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B681D7D9-6699-DBCC-F04D-2B3B063A141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 txBox="1">
            <a:spLocks noGrp="1"/>
          </p:cNvSpPr>
          <p:nvPr>
            <p:ph type="title"/>
          </p:nvPr>
        </p:nvSpPr>
        <p:spPr>
          <a:xfrm>
            <a:off x="311700" y="410563"/>
            <a:ext cx="8520600" cy="6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 dirty="0"/>
              <a:t>Key Terminology</a:t>
            </a:r>
            <a:endParaRPr sz="3300" dirty="0"/>
          </a:p>
        </p:txBody>
      </p:sp>
      <p:sp>
        <p:nvSpPr>
          <p:cNvPr id="330" name="Google Shape;330;p38"/>
          <p:cNvSpPr txBox="1"/>
          <p:nvPr/>
        </p:nvSpPr>
        <p:spPr>
          <a:xfrm>
            <a:off x="311699" y="1018204"/>
            <a:ext cx="8697432" cy="3370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spAutoFit/>
          </a:bodyPr>
          <a:lstStyle/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NGIAB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NextGen In A Box (Next Generation National Water Model)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NGEN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Next Generation National Water Model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Catchment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geographic area characterized by a single location, a nexus, where all precipitation in the area runs off through. A drainage basin.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Nexus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the singular point where water flows into or out of a catchment. Often a point along a river.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 b="1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Subsetting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to reduce a large </a:t>
            </a:r>
            <a:r>
              <a:rPr lang="en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geopackage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(many catchments) down to a smaller </a:t>
            </a:r>
            <a:r>
              <a:rPr lang="en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geopackage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(fewer catchments) . In effect, this is choosing the domain over which </a:t>
            </a:r>
            <a:r>
              <a:rPr lang="en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ngen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will run. 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Hashing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SHA256 algorithm applied to files to generate a unique id for a file. Useful for preserving and distinguishing unique inputs.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en" sz="1500" b="1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Validation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- Ensuring the </a:t>
            </a:r>
            <a:r>
              <a:rPr lang="en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ngen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input directory </a:t>
            </a:r>
            <a:r>
              <a:rPr lang="en" sz="1500" b="0" i="0" u="none" strike="noStrike" cap="none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data_dir</a:t>
            </a:r>
            <a:r>
              <a:rPr lang="en" sz="1500" b="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has been constructed properly. Properly meaning that NextGen will not crash and will generate output data.  </a:t>
            </a:r>
            <a:endParaRPr sz="1500" b="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48C1107-9063-E35B-535B-3C9328477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0" t="78246" r="11672"/>
          <a:stretch/>
        </p:blipFill>
        <p:spPr>
          <a:xfrm>
            <a:off x="134869" y="4389831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C7E5FCFF-BCA6-ECBA-4A63-F28C60595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ctrTitle"/>
          </p:nvPr>
        </p:nvSpPr>
        <p:spPr>
          <a:xfrm>
            <a:off x="405300" y="695564"/>
            <a:ext cx="8333400" cy="502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n" sz="3600" dirty="0">
                <a:latin typeface="Calibri"/>
                <a:ea typeface="Calibri"/>
                <a:cs typeface="Calibri"/>
                <a:sym typeface="Calibri"/>
              </a:rPr>
              <a:t>Q&amp;A</a:t>
            </a:r>
            <a:endParaRPr sz="36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4"/>
          <p:cNvSpPr txBox="1">
            <a:spLocks noGrp="1"/>
          </p:cNvSpPr>
          <p:nvPr>
            <p:ph type="subTitle" idx="1"/>
          </p:nvPr>
        </p:nvSpPr>
        <p:spPr>
          <a:xfrm>
            <a:off x="405300" y="1427833"/>
            <a:ext cx="8333400" cy="2662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US" b="1" dirty="0">
                <a:solidFill>
                  <a:schemeClr val="lt1"/>
                </a:solidFill>
              </a:rPr>
              <a:t>NGIAB Support Team</a:t>
            </a: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US" dirty="0">
                <a:solidFill>
                  <a:schemeClr val="lt1"/>
                </a:solidFill>
              </a:rPr>
              <a:t>Join us on</a:t>
            </a:r>
            <a:r>
              <a:rPr lang="en-US" u="sng" dirty="0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CIROH Slack</a:t>
            </a:r>
            <a:endParaRPr lang="en-US" dirty="0">
              <a:solidFill>
                <a:schemeClr val="lt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US" dirty="0">
                <a:solidFill>
                  <a:schemeClr val="lt1"/>
                </a:solidFill>
              </a:rPr>
              <a:t>Channel </a:t>
            </a:r>
            <a:r>
              <a:rPr lang="en-US" u="sng" dirty="0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CIROH Slack: #nextgen_help_2023</a:t>
            </a:r>
            <a:endParaRPr lang="en-US" dirty="0">
              <a:solidFill>
                <a:schemeClr val="lt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US" dirty="0">
                <a:solidFill>
                  <a:schemeClr val="lt1"/>
                </a:solidFill>
              </a:rPr>
              <a:t>Email : </a:t>
            </a:r>
            <a:r>
              <a:rPr lang="en-US" dirty="0">
                <a:solidFill>
                  <a:schemeClr val="hlink"/>
                </a:solidFill>
                <a:hlinkClick r:id="rId5"/>
              </a:rPr>
              <a:t>ciroh-it-admin@ua.edu</a:t>
            </a:r>
            <a:endParaRPr lang="en-US"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						 	   </a:t>
            </a:r>
            <a:r>
              <a:rPr lang="en-US" sz="1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Arpita Patel</a:t>
            </a: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-US" sz="1400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							   apatel54@ua.edu</a:t>
            </a:r>
            <a:endParaRPr sz="1400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6" name="Google Shape;156;p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762000" y="3816002"/>
            <a:ext cx="1264520" cy="126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525" y="3794632"/>
            <a:ext cx="1264520" cy="1264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90134" y="4174734"/>
            <a:ext cx="742775" cy="952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69349" y="4313190"/>
            <a:ext cx="1620779" cy="675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15347" y="114897"/>
            <a:ext cx="4063174" cy="28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48;p40">
            <a:extLst>
              <a:ext uri="{FF2B5EF4-FFF2-40B4-BE49-F238E27FC236}">
                <a16:creationId xmlns:a16="http://schemas.microsoft.com/office/drawing/2014/main" id="{B16247EF-C623-7298-B374-8CD2AFCE2E93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46934" y="1485289"/>
            <a:ext cx="1778982" cy="1580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739FE133-89CF-91AD-46AD-507225CF14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400" t="78246" r="11672"/>
          <a:stretch/>
        </p:blipFill>
        <p:spPr>
          <a:xfrm>
            <a:off x="1994138" y="4493854"/>
            <a:ext cx="1329485" cy="499666"/>
          </a:xfrm>
          <a:prstGeom prst="rect">
            <a:avLst/>
          </a:prstGeom>
        </p:spPr>
      </p:pic>
      <p:sp>
        <p:nvSpPr>
          <p:cNvPr id="5" name="Google Shape;344;p40">
            <a:extLst>
              <a:ext uri="{FF2B5EF4-FFF2-40B4-BE49-F238E27FC236}">
                <a16:creationId xmlns:a16="http://schemas.microsoft.com/office/drawing/2014/main" id="{F3CF476B-0E41-37B6-885E-846C3F27B215}"/>
              </a:ext>
            </a:extLst>
          </p:cNvPr>
          <p:cNvSpPr txBox="1">
            <a:spLocks/>
          </p:cNvSpPr>
          <p:nvPr/>
        </p:nvSpPr>
        <p:spPr>
          <a:xfrm>
            <a:off x="3084100" y="3557886"/>
            <a:ext cx="4677900" cy="8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00" tIns="91400" rIns="91400" bIns="914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42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>
              <a:buSzPts val="2300"/>
            </a:pPr>
            <a:r>
              <a:rPr lang="en-US" sz="3300"/>
              <a:t>Thank You!</a:t>
            </a:r>
            <a:endParaRPr lang="en-US" sz="3300" dirty="0"/>
          </a:p>
        </p:txBody>
      </p:sp>
    </p:spTree>
    <p:extLst>
      <p:ext uri="{BB962C8B-B14F-4D97-AF65-F5344CB8AC3E}">
        <p14:creationId xmlns:p14="http://schemas.microsoft.com/office/powerpoint/2010/main" val="2302579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/>
              <a:t>NextGen Framework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xfrm>
            <a:off x="311700" y="12299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254000" lvl="0" indent="-2603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</a:pPr>
            <a:r>
              <a:rPr lang="en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NextGen Water Resources Modeling Framework (NextGen) is developed by </a:t>
            </a:r>
            <a:r>
              <a:rPr lang="en" sz="15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NOAA OWP</a:t>
            </a:r>
            <a:r>
              <a:rPr lang="en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at </a:t>
            </a:r>
            <a:r>
              <a:rPr lang="en" sz="1500" b="1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the National Water Center</a:t>
            </a:r>
            <a:r>
              <a:rPr lang="en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dirty="0"/>
          </a:p>
          <a:p>
            <a:pPr marL="711200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 dirty="0">
                <a:solidFill>
                  <a:srgbClr val="212121"/>
                </a:solidFill>
              </a:rPr>
              <a:t>Enhance the forecasting of </a:t>
            </a:r>
            <a:r>
              <a:rPr lang="en" sz="1500" b="1" dirty="0">
                <a:solidFill>
                  <a:srgbClr val="212121"/>
                </a:solidFill>
              </a:rPr>
              <a:t>flooding and drought</a:t>
            </a:r>
            <a:endParaRPr b="1" dirty="0"/>
          </a:p>
          <a:p>
            <a:pPr marL="711200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 dirty="0">
                <a:solidFill>
                  <a:srgbClr val="212121"/>
                </a:solidFill>
              </a:rPr>
              <a:t>Improve</a:t>
            </a:r>
            <a:r>
              <a:rPr lang="en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 water resource management</a:t>
            </a:r>
            <a:endParaRPr dirty="0"/>
          </a:p>
          <a:p>
            <a:pPr marL="711200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Protect lives, property, and the environment</a:t>
            </a:r>
            <a:endParaRPr sz="1500" dirty="0">
              <a:solidFill>
                <a:srgbClr val="212121"/>
              </a:solidFill>
            </a:endParaRPr>
          </a:p>
          <a:p>
            <a:pPr marL="711200" lvl="1" indent="-2603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 dirty="0" err="1">
                <a:solidFill>
                  <a:srgbClr val="212121"/>
                </a:solidFill>
              </a:rPr>
              <a:t>Multimodel</a:t>
            </a:r>
            <a:r>
              <a:rPr lang="en" sz="1500" dirty="0">
                <a:solidFill>
                  <a:srgbClr val="212121"/>
                </a:solidFill>
              </a:rPr>
              <a:t> computational framework for </a:t>
            </a:r>
            <a:r>
              <a:rPr lang="en" sz="1500" b="1" dirty="0">
                <a:solidFill>
                  <a:srgbClr val="212121"/>
                </a:solidFill>
              </a:rPr>
              <a:t>NWM (National Water Model)</a:t>
            </a:r>
            <a:endParaRPr b="1" dirty="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212121"/>
              </a:solidFill>
            </a:endParaRPr>
          </a:p>
          <a:p>
            <a:pPr marL="254000" lvl="0" indent="-260350" algn="l" rtl="0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1100"/>
              <a:buChar char="●"/>
            </a:pPr>
            <a:r>
              <a:rPr lang="en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NextGen GitHub Repository: </a:t>
            </a:r>
            <a:r>
              <a:rPr lang="en" sz="15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GitHub: NOAA-OWP/ngen</a:t>
            </a:r>
            <a:endParaRPr sz="15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54000" lvl="0" indent="-260350" algn="l" rtl="0">
              <a:lnSpc>
                <a:spcPct val="115000"/>
              </a:lnSpc>
              <a:spcBef>
                <a:spcPts val="900"/>
              </a:spcBef>
              <a:spcAft>
                <a:spcPts val="500"/>
              </a:spcAft>
              <a:buSzPts val="1100"/>
              <a:buChar char="●"/>
            </a:pPr>
            <a:r>
              <a:rPr lang="en" sz="1500" dirty="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rPr>
              <a:t>NextGen Wiki: </a:t>
            </a:r>
            <a:r>
              <a:rPr lang="en" sz="1500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GitHub: NOAA-OWP/ngen/wiki</a:t>
            </a:r>
            <a:endParaRPr sz="1500" dirty="0">
              <a:solidFill>
                <a:srgbClr val="21212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5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3841" y="3042363"/>
            <a:ext cx="2002427" cy="2002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C66426-8561-DED4-2A11-772C8F7B53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400" t="78246" r="11672"/>
          <a:stretch/>
        </p:blipFill>
        <p:spPr>
          <a:xfrm>
            <a:off x="134869" y="4400449"/>
            <a:ext cx="1826153" cy="686211"/>
          </a:xfrm>
          <a:prstGeom prst="rect">
            <a:avLst/>
          </a:prstGeom>
        </p:spPr>
      </p:pic>
      <p:pic>
        <p:nvPicPr>
          <p:cNvPr id="5" name="Picture 4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B5496F84-C8F7-653E-74C8-D387BA9308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 dirty="0"/>
              <a:t>NextGen In A Box (NGIAB)</a:t>
            </a:r>
            <a:endParaRPr dirty="0"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fld id="{00000000-1234-1234-1234-123412341234}" type="slidenum">
              <a:rPr lang="en" sz="1500">
                <a:latin typeface="Roboto"/>
                <a:ea typeface="Roboto"/>
                <a:cs typeface="Roboto"/>
                <a:sym typeface="Roboto"/>
              </a:rPr>
              <a:t>3</a:t>
            </a:fld>
            <a:endParaRPr sz="1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6"/>
          <p:cNvSpPr/>
          <p:nvPr/>
        </p:nvSpPr>
        <p:spPr>
          <a:xfrm>
            <a:off x="311699" y="1228295"/>
            <a:ext cx="2195132" cy="48006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Containerized Solution</a:t>
            </a:r>
            <a:endParaRPr sz="1100"/>
          </a:p>
        </p:txBody>
      </p:sp>
      <p:sp>
        <p:nvSpPr>
          <p:cNvPr id="177" name="Google Shape;177;p26"/>
          <p:cNvSpPr txBox="1"/>
          <p:nvPr/>
        </p:nvSpPr>
        <p:spPr>
          <a:xfrm>
            <a:off x="336963" y="1802570"/>
            <a:ext cx="1854258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5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Run anywhere</a:t>
            </a:r>
            <a:endParaRPr sz="1100" dirty="0"/>
          </a:p>
          <a:p>
            <a:pPr marL="3429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500" b="1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Pre-compiled images </a:t>
            </a:r>
            <a:r>
              <a:rPr lang="en" sz="1500" b="0" i="0" u="none" strike="noStrike" cap="none" dirty="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available in Docker Hub</a:t>
            </a:r>
            <a:endParaRPr sz="1100" dirty="0"/>
          </a:p>
        </p:txBody>
      </p:sp>
      <p:sp>
        <p:nvSpPr>
          <p:cNvPr id="178" name="Google Shape;178;p26"/>
          <p:cNvSpPr/>
          <p:nvPr/>
        </p:nvSpPr>
        <p:spPr>
          <a:xfrm>
            <a:off x="2430475" y="1228295"/>
            <a:ext cx="2195132" cy="48006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Cloud Friendly Nature</a:t>
            </a:r>
            <a:endParaRPr sz="1100"/>
          </a:p>
        </p:txBody>
      </p:sp>
      <p:sp>
        <p:nvSpPr>
          <p:cNvPr id="179" name="Google Shape;179;p26"/>
          <p:cNvSpPr txBox="1"/>
          <p:nvPr/>
        </p:nvSpPr>
        <p:spPr>
          <a:xfrm>
            <a:off x="2271530" y="1802570"/>
            <a:ext cx="2072842" cy="198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Reduce the </a:t>
            </a:r>
            <a:r>
              <a:rPr lang="en" sz="15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research time </a:t>
            </a:r>
            <a:endParaRPr sz="1100" b="1"/>
          </a:p>
          <a:p>
            <a:pPr marL="342900" marR="0" lvl="0" indent="-241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Easily configure </a:t>
            </a:r>
            <a:r>
              <a:rPr lang="en" sz="15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multiple models</a:t>
            </a:r>
            <a:endParaRPr sz="1100" b="1"/>
          </a:p>
          <a:p>
            <a:pPr marL="342900" marR="0" lvl="0" indent="-2413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5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Multi-cloud </a:t>
            </a:r>
            <a:r>
              <a:rPr lang="en"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compatible</a:t>
            </a:r>
            <a:endParaRPr sz="1100"/>
          </a:p>
        </p:txBody>
      </p:sp>
      <p:sp>
        <p:nvSpPr>
          <p:cNvPr id="180" name="Google Shape;180;p26"/>
          <p:cNvSpPr/>
          <p:nvPr/>
        </p:nvSpPr>
        <p:spPr>
          <a:xfrm>
            <a:off x="4552807" y="1226068"/>
            <a:ext cx="2195132" cy="48006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Simplifies NextGen Access</a:t>
            </a:r>
            <a:endParaRPr sz="1100"/>
          </a:p>
        </p:txBody>
      </p:sp>
      <p:sp>
        <p:nvSpPr>
          <p:cNvPr id="181" name="Google Shape;181;p26"/>
          <p:cNvSpPr txBox="1"/>
          <p:nvPr/>
        </p:nvSpPr>
        <p:spPr>
          <a:xfrm>
            <a:off x="4460659" y="1802570"/>
            <a:ext cx="2287279" cy="2848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Reduce </a:t>
            </a:r>
            <a:r>
              <a:rPr lang="en" sz="15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learning curve</a:t>
            </a:r>
            <a:r>
              <a:rPr lang="en"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for NextGen framework</a:t>
            </a:r>
            <a:endParaRPr sz="1100"/>
          </a:p>
          <a:p>
            <a:pPr marL="342900" marR="0" lvl="0" indent="-2413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Compare </a:t>
            </a:r>
            <a:r>
              <a:rPr lang="en" sz="15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model performance</a:t>
            </a:r>
            <a:endParaRPr sz="1100" b="1"/>
          </a:p>
          <a:p>
            <a:pPr marL="342900" marR="0" lvl="0" indent="-241300" algn="l" rtl="0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Facilitates accessibility and </a:t>
            </a:r>
            <a:r>
              <a:rPr lang="en" sz="15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accelerates modeling</a:t>
            </a:r>
            <a:endParaRPr sz="1100" b="1"/>
          </a:p>
        </p:txBody>
      </p:sp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62640" y="3575037"/>
            <a:ext cx="1762967" cy="160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/>
          <p:nvPr/>
        </p:nvSpPr>
        <p:spPr>
          <a:xfrm>
            <a:off x="6649913" y="1226068"/>
            <a:ext cx="2195132" cy="48006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Collaborative Modeling Tool</a:t>
            </a:r>
            <a:endParaRPr sz="1100"/>
          </a:p>
        </p:txBody>
      </p:sp>
      <p:sp>
        <p:nvSpPr>
          <p:cNvPr id="184" name="Google Shape;184;p26"/>
          <p:cNvSpPr txBox="1"/>
          <p:nvPr/>
        </p:nvSpPr>
        <p:spPr>
          <a:xfrm>
            <a:off x="6756304" y="1808778"/>
            <a:ext cx="2097106" cy="214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3429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5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Easy to use</a:t>
            </a:r>
            <a:endParaRPr sz="1100" b="1"/>
          </a:p>
          <a:p>
            <a:pPr marL="3429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500" b="1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Reproducible</a:t>
            </a:r>
            <a:r>
              <a:rPr lang="en"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research outcomes</a:t>
            </a:r>
            <a:endParaRPr sz="1100"/>
          </a:p>
          <a:p>
            <a:pPr marL="342900" marR="0" lvl="0" indent="-2413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Roboto"/>
              <a:buChar char="●"/>
            </a:pPr>
            <a:r>
              <a:rPr lang="en"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Increase </a:t>
            </a:r>
            <a:r>
              <a:rPr lang="en" sz="1500" b="1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collaboration </a:t>
            </a:r>
            <a:r>
              <a:rPr lang="en" sz="1500" b="0" i="0" u="none" strike="noStrike" cap="non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among researchers</a:t>
            </a:r>
            <a:endParaRPr sz="1100"/>
          </a:p>
        </p:txBody>
      </p:sp>
      <p:sp>
        <p:nvSpPr>
          <p:cNvPr id="185" name="Google Shape;185;p26"/>
          <p:cNvSpPr txBox="1"/>
          <p:nvPr/>
        </p:nvSpPr>
        <p:spPr>
          <a:xfrm>
            <a:off x="5474804" y="323229"/>
            <a:ext cx="2985627" cy="80018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dirty="0"/>
              <a:t>NextGen In A Box </a:t>
            </a:r>
            <a:r>
              <a:rPr lang="en" sz="1000" dirty="0"/>
              <a:t>Ready-to-run, containerized and cloud-friendly version of </a:t>
            </a:r>
            <a:r>
              <a:rPr lang="en" sz="1000" b="1" dirty="0"/>
              <a:t>NextGen framework</a:t>
            </a:r>
            <a:r>
              <a:rPr lang="en" sz="1000" dirty="0"/>
              <a:t>, packaged with scripts to help prepare data and get you modeling more quickly.</a:t>
            </a:r>
            <a:endParaRPr sz="1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7FF4727-7C0C-D26B-A507-94954611B6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00" t="78246" r="11672"/>
          <a:stretch/>
        </p:blipFill>
        <p:spPr>
          <a:xfrm>
            <a:off x="114837" y="4457289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2E9E6C49-FA83-0CBD-AD0E-8D1C29E4BA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/>
              <a:t>Open-Source Research Practices</a:t>
            </a:r>
            <a:endParaRPr/>
          </a:p>
        </p:txBody>
      </p:sp>
      <p:sp>
        <p:nvSpPr>
          <p:cNvPr id="191" name="Google Shape;191;p27"/>
          <p:cNvSpPr txBox="1">
            <a:spLocks noGrp="1"/>
          </p:cNvSpPr>
          <p:nvPr>
            <p:ph type="body" idx="1"/>
          </p:nvPr>
        </p:nvSpPr>
        <p:spPr>
          <a:xfrm>
            <a:off x="311701" y="1229975"/>
            <a:ext cx="6393899" cy="3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 b="1" dirty="0"/>
              <a:t>NGIAB GitHub Repository: </a:t>
            </a:r>
            <a:r>
              <a:rPr lang="en-US" sz="1500" dirty="0">
                <a:hlinkClick r:id="rId3"/>
              </a:rPr>
              <a:t>https://github.com/CIROH-UA/NGIAB-CloudInfra</a:t>
            </a:r>
            <a:endParaRPr lang="en-US" sz="1500" dirty="0"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500" dirty="0"/>
              <a:t>Leveraging Open-Source Technologies</a:t>
            </a:r>
            <a:endParaRPr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 dirty="0"/>
              <a:t>Git version control</a:t>
            </a:r>
            <a:endParaRPr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 b="1" dirty="0"/>
              <a:t>GitHub</a:t>
            </a:r>
            <a:endParaRPr b="1"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 dirty="0"/>
              <a:t>Continuous Integration &amp; Continuous Deployment  (</a:t>
            </a:r>
            <a:r>
              <a:rPr lang="en" sz="1500" b="1" dirty="0"/>
              <a:t>CI/CD</a:t>
            </a:r>
            <a:r>
              <a:rPr lang="en" sz="1500" dirty="0"/>
              <a:t>)</a:t>
            </a:r>
            <a:endParaRPr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 b="1" dirty="0"/>
              <a:t>GitHub Actions</a:t>
            </a:r>
            <a:endParaRPr b="1"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 b="1" dirty="0"/>
              <a:t>Docker</a:t>
            </a:r>
            <a:endParaRPr b="1" dirty="0"/>
          </a:p>
          <a:p>
            <a:pPr marL="914400" lvl="1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 sz="1500" dirty="0"/>
              <a:t>Singularity</a:t>
            </a:r>
            <a:endParaRPr sz="1500" dirty="0"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500" dirty="0"/>
              <a:t>Fostering </a:t>
            </a:r>
            <a:r>
              <a:rPr lang="en" sz="1500" b="1" dirty="0"/>
              <a:t>Transparency</a:t>
            </a:r>
            <a:r>
              <a:rPr lang="en" sz="1500" dirty="0"/>
              <a:t> and </a:t>
            </a:r>
            <a:r>
              <a:rPr lang="en" sz="1500" b="1" dirty="0"/>
              <a:t>Reproducibility</a:t>
            </a:r>
            <a:r>
              <a:rPr lang="en" sz="1500" dirty="0"/>
              <a:t> in Research</a:t>
            </a:r>
            <a:endParaRPr dirty="0"/>
          </a:p>
        </p:txBody>
      </p:sp>
      <p:sp>
        <p:nvSpPr>
          <p:cNvPr id="192" name="Google Shape;192;p27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193" name="Google Shape;193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04497" y="1229975"/>
            <a:ext cx="1855934" cy="1855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96C5B9-1B0B-6592-9280-CA00A602A56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00" t="78246" r="11672"/>
          <a:stretch/>
        </p:blipFill>
        <p:spPr>
          <a:xfrm>
            <a:off x="134869" y="4390394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7931BDE7-A195-401A-C591-7E91A15749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170566"/>
            <a:ext cx="1453971" cy="1136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4" y="2571751"/>
            <a:ext cx="1298612" cy="10424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25350" y="1408153"/>
            <a:ext cx="4004902" cy="898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46911" y="2571751"/>
            <a:ext cx="3961788" cy="8986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446925" y="3735347"/>
            <a:ext cx="3961768" cy="908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09075" y="2806501"/>
            <a:ext cx="1113460" cy="42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75335" y="1697778"/>
            <a:ext cx="719097" cy="42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875335" y="3974935"/>
            <a:ext cx="719097" cy="42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875338" y="1893827"/>
            <a:ext cx="69694" cy="2319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31288" y="1666586"/>
            <a:ext cx="612810" cy="38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09713" y="2792717"/>
            <a:ext cx="612810" cy="381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6409713" y="3918874"/>
            <a:ext cx="612810" cy="38175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8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11" name="Google Shape;211;p28"/>
          <p:cNvSpPr/>
          <p:nvPr/>
        </p:nvSpPr>
        <p:spPr>
          <a:xfrm>
            <a:off x="6933158" y="1697778"/>
            <a:ext cx="2058438" cy="2602847"/>
          </a:xfrm>
          <a:prstGeom prst="roundRect">
            <a:avLst>
              <a:gd name="adj" fmla="val 16667"/>
            </a:avLst>
          </a:prstGeom>
          <a:solidFill>
            <a:srgbClr val="7F8AD4"/>
          </a:solidFill>
          <a:ln w="25400" cap="flat" cmpd="sng">
            <a:solidFill>
              <a:srgbClr val="2A3680">
                <a:alpha val="89019"/>
              </a:srgbClr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8"/>
          <p:cNvSpPr txBox="1"/>
          <p:nvPr/>
        </p:nvSpPr>
        <p:spPr>
          <a:xfrm>
            <a:off x="7015700" y="1960196"/>
            <a:ext cx="1986879" cy="1685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 dirty="0" err="1">
                <a:solidFill>
                  <a:srgbClr val="1F2A6B"/>
                </a:solidFill>
                <a:latin typeface="Arial"/>
                <a:ea typeface="Arial"/>
                <a:cs typeface="Arial"/>
                <a:sym typeface="Arial"/>
              </a:rPr>
              <a:t>ngen</a:t>
            </a:r>
            <a:r>
              <a:rPr lang="en" sz="2100" b="0" i="0" u="none" strike="noStrike" cap="none" dirty="0">
                <a:solidFill>
                  <a:srgbClr val="1F2A6B"/>
                </a:solidFill>
                <a:latin typeface="Arial"/>
                <a:ea typeface="Arial"/>
                <a:cs typeface="Arial"/>
                <a:sym typeface="Arial"/>
              </a:rPr>
              <a:t>-run/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 dirty="0">
                <a:solidFill>
                  <a:srgbClr val="1F2A6B"/>
                </a:solidFill>
                <a:latin typeface="Arial"/>
                <a:ea typeface="Arial"/>
                <a:cs typeface="Arial"/>
                <a:sym typeface="Arial"/>
              </a:rPr>
              <a:t>├── config/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 dirty="0">
                <a:solidFill>
                  <a:srgbClr val="1F2A6B"/>
                </a:solidFill>
                <a:latin typeface="Arial"/>
                <a:ea typeface="Arial"/>
                <a:cs typeface="Arial"/>
                <a:sym typeface="Arial"/>
              </a:rPr>
              <a:t>├── forcings/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 dirty="0">
                <a:solidFill>
                  <a:srgbClr val="1F2A6B"/>
                </a:solidFill>
                <a:latin typeface="Arial"/>
                <a:ea typeface="Arial"/>
                <a:cs typeface="Arial"/>
                <a:sym typeface="Arial"/>
              </a:rPr>
              <a:t>├── metadata/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0" i="0" u="none" strike="noStrike" cap="none" dirty="0">
                <a:solidFill>
                  <a:srgbClr val="1F2A6B"/>
                </a:solidFill>
                <a:latin typeface="Arial"/>
                <a:ea typeface="Arial"/>
                <a:cs typeface="Arial"/>
                <a:sym typeface="Arial"/>
              </a:rPr>
              <a:t>└── outputs/</a:t>
            </a:r>
            <a:endParaRPr sz="1100" dirty="0"/>
          </a:p>
        </p:txBody>
      </p:sp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/>
              <a:t>How to Generate NGIAB Inputs?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1AE3859-77D6-3FAB-AAB0-E622751D08B3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13400" t="78246" r="11672"/>
          <a:stretch/>
        </p:blipFill>
        <p:spPr>
          <a:xfrm>
            <a:off x="118879" y="4400613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6C420531-684C-A99A-2C0F-EBE2A1B652B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05047" y="4318633"/>
            <a:ext cx="829734" cy="82973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/>
              <a:t>How to Run NGIAB?</a:t>
            </a:r>
            <a:endParaRPr/>
          </a:p>
        </p:txBody>
      </p:sp>
      <p:pic>
        <p:nvPicPr>
          <p:cNvPr id="2" name="NGIAB-Run1">
            <a:hlinkClick r:id="" action="ppaction://media"/>
            <a:extLst>
              <a:ext uri="{FF2B5EF4-FFF2-40B4-BE49-F238E27FC236}">
                <a16:creationId xmlns:a16="http://schemas.microsoft.com/office/drawing/2014/main" id="{EF229ECD-EE31-6516-8456-4153A00A10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532857"/>
            <a:ext cx="4326265" cy="24335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B800BE-AEB1-3021-FAC8-AD635050B7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2591" y="3337749"/>
            <a:ext cx="4059718" cy="1784931"/>
          </a:xfrm>
          <a:prstGeom prst="rect">
            <a:avLst/>
          </a:prstGeom>
        </p:spPr>
      </p:pic>
      <p:pic>
        <p:nvPicPr>
          <p:cNvPr id="5" name="Picture 4" descr="A diagram of a software workflow&#10;&#10;Description automatically generated">
            <a:extLst>
              <a:ext uri="{FF2B5EF4-FFF2-40B4-BE49-F238E27FC236}">
                <a16:creationId xmlns:a16="http://schemas.microsoft.com/office/drawing/2014/main" id="{CE08D776-144F-93A8-F6CF-A212B5F95C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4869" y="1597191"/>
            <a:ext cx="4115793" cy="1531998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1CA6A0-6A6C-9709-E202-622CF8A8349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400" t="78246" r="11672"/>
          <a:stretch/>
        </p:blipFill>
        <p:spPr>
          <a:xfrm>
            <a:off x="134869" y="4457289"/>
            <a:ext cx="1826153" cy="686211"/>
          </a:xfrm>
          <a:prstGeom prst="rect">
            <a:avLst/>
          </a:prstGeom>
        </p:spPr>
      </p:pic>
      <p:pic>
        <p:nvPicPr>
          <p:cNvPr id="6" name="Picture 5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E0F7AB83-0AA0-F4A9-3730-7AB4B601F48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 dirty="0"/>
              <a:t>Example Case 1</a:t>
            </a:r>
            <a:endParaRPr dirty="0"/>
          </a:p>
        </p:txBody>
      </p:sp>
      <p:sp>
        <p:nvSpPr>
          <p:cNvPr id="226" name="Google Shape;226;p30"/>
          <p:cNvSpPr txBox="1">
            <a:spLocks noGrp="1"/>
          </p:cNvSpPr>
          <p:nvPr>
            <p:ph type="body" idx="1"/>
          </p:nvPr>
        </p:nvSpPr>
        <p:spPr>
          <a:xfrm>
            <a:off x="220043" y="942750"/>
            <a:ext cx="8923957" cy="15608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/>
              <a:t>Sloth + CFE + </a:t>
            </a:r>
            <a:r>
              <a:rPr lang="en" b="1" dirty="0" err="1"/>
              <a:t>Troute</a:t>
            </a:r>
            <a:r>
              <a:rPr lang="en" b="1" dirty="0"/>
              <a:t> </a:t>
            </a:r>
            <a:r>
              <a:rPr lang="en" dirty="0"/>
              <a:t>using NextGen for streamflow modeling for </a:t>
            </a:r>
            <a:r>
              <a:rPr lang="en" b="1" dirty="0"/>
              <a:t>Sipsey Fork, Black Warrior River near Clear Creek, AL (03W VPU)</a:t>
            </a:r>
            <a:endParaRPr b="1" dirty="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dirty="0"/>
              <a:t>10 days of simulation for 500+ catchments.</a:t>
            </a:r>
            <a:endParaRPr sz="1300" dirty="0"/>
          </a:p>
          <a:p>
            <a:pPr marL="457200" lvl="0" indent="-292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Char char="-"/>
            </a:pPr>
            <a:r>
              <a:rPr lang="en" sz="1300" dirty="0"/>
              <a:t>Results can be replicated by anyone.</a:t>
            </a:r>
            <a:endParaRPr sz="1300" dirty="0"/>
          </a:p>
          <a:p>
            <a:pPr marL="457200" marR="152400" lvl="0" indent="-323850" algn="l" rtl="0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" sz="1300" b="1" dirty="0"/>
              <a:t>Data package</a:t>
            </a:r>
            <a:r>
              <a:rPr lang="en" sz="1300" dirty="0"/>
              <a:t> : </a:t>
            </a:r>
            <a:r>
              <a:rPr lang="en" sz="1200" dirty="0"/>
              <a:t>https://ciroh-ua-ngen-data.s3.us-east-2.amazonaws.com/AWI-002/AWI_03W_113060_002.tar.gz</a:t>
            </a:r>
            <a:endParaRPr sz="1200" b="1" dirty="0"/>
          </a:p>
        </p:txBody>
      </p:sp>
      <p:sp>
        <p:nvSpPr>
          <p:cNvPr id="227" name="Google Shape;227;p30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28" name="Google Shape;228;p30"/>
          <p:cNvGrpSpPr/>
          <p:nvPr/>
        </p:nvGrpSpPr>
        <p:grpSpPr>
          <a:xfrm>
            <a:off x="1647592" y="2327604"/>
            <a:ext cx="2924408" cy="2206970"/>
            <a:chOff x="415492" y="2977895"/>
            <a:chExt cx="4582500" cy="3934637"/>
          </a:xfrm>
        </p:grpSpPr>
        <p:pic>
          <p:nvPicPr>
            <p:cNvPr id="229" name="Google Shape;229;p30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15492" y="2977895"/>
              <a:ext cx="4582393" cy="32399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30"/>
            <p:cNvSpPr txBox="1"/>
            <p:nvPr/>
          </p:nvSpPr>
          <p:spPr>
            <a:xfrm>
              <a:off x="415492" y="6263932"/>
              <a:ext cx="4582500" cy="64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Input Map for Sipsey Fork, Black Warrior River, AL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30"/>
          <p:cNvGrpSpPr/>
          <p:nvPr/>
        </p:nvGrpSpPr>
        <p:grpSpPr>
          <a:xfrm>
            <a:off x="4787899" y="2412908"/>
            <a:ext cx="3595514" cy="2182538"/>
            <a:chOff x="6094412" y="2977895"/>
            <a:chExt cx="5548929" cy="4041043"/>
          </a:xfrm>
        </p:grpSpPr>
        <p:pic>
          <p:nvPicPr>
            <p:cNvPr id="232" name="Google Shape;232;p3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094412" y="2977895"/>
              <a:ext cx="5548929" cy="32236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" name="Google Shape;233;p30"/>
            <p:cNvSpPr txBox="1"/>
            <p:nvPr/>
          </p:nvSpPr>
          <p:spPr>
            <a:xfrm>
              <a:off x="6094412" y="6263931"/>
              <a:ext cx="5548799" cy="7550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Output plot showing Streamflow for </a:t>
              </a: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 dirty="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Clear Creek at USGS Gauge ID</a:t>
              </a:r>
              <a:endParaRPr sz="1100" dirty="0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C98618C-82F2-C04F-551F-EE3565DED93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00" t="78246" r="11672"/>
          <a:stretch/>
        </p:blipFill>
        <p:spPr>
          <a:xfrm>
            <a:off x="134869" y="4358579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8EC83715-E9E0-D1A9-3F72-CB88A7E7A2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 dirty="0"/>
              <a:t>Example Case 2</a:t>
            </a:r>
            <a:endParaRPr dirty="0"/>
          </a:p>
        </p:txBody>
      </p:sp>
      <p:sp>
        <p:nvSpPr>
          <p:cNvPr id="239" name="Google Shape;239;p31"/>
          <p:cNvSpPr txBox="1">
            <a:spLocks noGrp="1"/>
          </p:cNvSpPr>
          <p:nvPr>
            <p:ph type="body" idx="1"/>
          </p:nvPr>
        </p:nvSpPr>
        <p:spPr>
          <a:xfrm>
            <a:off x="311700" y="1101288"/>
            <a:ext cx="85206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dirty="0"/>
              <a:t>Simulation using </a:t>
            </a:r>
            <a:r>
              <a:rPr lang="en" b="1" dirty="0"/>
              <a:t>CFE</a:t>
            </a:r>
            <a:r>
              <a:rPr lang="en" dirty="0"/>
              <a:t> within NextGen for streamflow modeling for </a:t>
            </a:r>
            <a:r>
              <a:rPr lang="en" b="1" dirty="0"/>
              <a:t>Clear Creek at Golden, CO</a:t>
            </a:r>
            <a:endParaRPr b="1" dirty="0"/>
          </a:p>
          <a:p>
            <a:pPr marL="139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b="1" dirty="0"/>
              <a:t>Data package : </a:t>
            </a:r>
            <a:r>
              <a:rPr lang="en" dirty="0"/>
              <a:t>coming soon </a:t>
            </a:r>
            <a:endParaRPr dirty="0"/>
          </a:p>
        </p:txBody>
      </p:sp>
      <p:sp>
        <p:nvSpPr>
          <p:cNvPr id="240" name="Google Shape;240;p31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grpSp>
        <p:nvGrpSpPr>
          <p:cNvPr id="241" name="Google Shape;241;p31"/>
          <p:cNvGrpSpPr/>
          <p:nvPr/>
        </p:nvGrpSpPr>
        <p:grpSpPr>
          <a:xfrm>
            <a:off x="4314982" y="1557225"/>
            <a:ext cx="3872285" cy="2734201"/>
            <a:chOff x="5686816" y="2248486"/>
            <a:chExt cx="5956526" cy="3876715"/>
          </a:xfrm>
        </p:grpSpPr>
        <p:pic>
          <p:nvPicPr>
            <p:cNvPr id="242" name="Google Shape;242;p3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686816" y="2248486"/>
              <a:ext cx="5956525" cy="37228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31"/>
            <p:cNvSpPr txBox="1"/>
            <p:nvPr/>
          </p:nvSpPr>
          <p:spPr>
            <a:xfrm>
              <a:off x="5686816" y="5817424"/>
              <a:ext cx="5956526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Output plot showing Simulated Runoff for Clear Creek at Golden, CO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31"/>
          <p:cNvGrpSpPr/>
          <p:nvPr/>
        </p:nvGrpSpPr>
        <p:grpSpPr>
          <a:xfrm>
            <a:off x="486988" y="1758697"/>
            <a:ext cx="3779234" cy="2647455"/>
            <a:chOff x="415491" y="2655518"/>
            <a:chExt cx="5037667" cy="3529940"/>
          </a:xfrm>
        </p:grpSpPr>
        <p:pic>
          <p:nvPicPr>
            <p:cNvPr id="245" name="Google Shape;245;p3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15491" y="2655518"/>
              <a:ext cx="5037667" cy="3200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6" name="Google Shape;246;p31"/>
            <p:cNvSpPr txBox="1"/>
            <p:nvPr/>
          </p:nvSpPr>
          <p:spPr>
            <a:xfrm>
              <a:off x="415491" y="5877681"/>
              <a:ext cx="5037667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0" i="0" u="none" strike="noStrike" cap="none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Input Map for Golden, CO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4DC551B-7348-0B65-0871-2DA0BA57BC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400" t="78246" r="11672"/>
          <a:stretch/>
        </p:blipFill>
        <p:spPr>
          <a:xfrm>
            <a:off x="134869" y="4358579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41ABFF8E-AC6E-F900-868D-311FFB77D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2" descr="Background pointer shape in timeline graphic"/>
          <p:cNvSpPr/>
          <p:nvPr/>
        </p:nvSpPr>
        <p:spPr>
          <a:xfrm>
            <a:off x="1862946" y="2480374"/>
            <a:ext cx="1872300" cy="745306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50" tIns="121850" rIns="121850" bIns="121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v0.0.1</a:t>
            </a:r>
            <a:endParaRPr sz="15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2" descr="Background pointer shape in timeline graphic"/>
          <p:cNvSpPr/>
          <p:nvPr/>
        </p:nvSpPr>
        <p:spPr>
          <a:xfrm>
            <a:off x="3339066" y="2480374"/>
            <a:ext cx="2051100" cy="745306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50" tIns="121850" rIns="121850" bIns="121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v1.0.0</a:t>
            </a:r>
            <a:endParaRPr sz="1100"/>
          </a:p>
        </p:txBody>
      </p:sp>
      <p:grpSp>
        <p:nvGrpSpPr>
          <p:cNvPr id="253" name="Google Shape;253;p32"/>
          <p:cNvGrpSpPr/>
          <p:nvPr/>
        </p:nvGrpSpPr>
        <p:grpSpPr>
          <a:xfrm>
            <a:off x="2684632" y="3167403"/>
            <a:ext cx="198900" cy="593501"/>
            <a:chOff x="2223534" y="2938958"/>
            <a:chExt cx="198900" cy="593656"/>
          </a:xfrm>
        </p:grpSpPr>
        <p:cxnSp>
          <p:nvCxnSpPr>
            <p:cNvPr id="254" name="Google Shape;254;p32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5" name="Google Shape;255;p32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56" name="Google Shape;256;p32" descr="Background pointer shape in timeline graphic"/>
          <p:cNvSpPr/>
          <p:nvPr/>
        </p:nvSpPr>
        <p:spPr>
          <a:xfrm>
            <a:off x="4993985" y="2480374"/>
            <a:ext cx="2051100" cy="745306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50" tIns="121850" rIns="121850" bIns="1218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v1.1.0</a:t>
            </a:r>
            <a:endParaRPr sz="1100"/>
          </a:p>
        </p:txBody>
      </p:sp>
      <p:grpSp>
        <p:nvGrpSpPr>
          <p:cNvPr id="257" name="Google Shape;257;p32"/>
          <p:cNvGrpSpPr/>
          <p:nvPr/>
        </p:nvGrpSpPr>
        <p:grpSpPr>
          <a:xfrm>
            <a:off x="4319545" y="1915186"/>
            <a:ext cx="198900" cy="593501"/>
            <a:chOff x="3918084" y="1610215"/>
            <a:chExt cx="198900" cy="593656"/>
          </a:xfrm>
        </p:grpSpPr>
        <p:cxnSp>
          <p:nvCxnSpPr>
            <p:cNvPr id="258" name="Google Shape;258;p32"/>
            <p:cNvCxnSpPr/>
            <p:nvPr/>
          </p:nvCxnSpPr>
          <p:spPr>
            <a:xfrm>
              <a:off x="40175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59" name="Google Shape;259;p32"/>
            <p:cNvSpPr/>
            <p:nvPr/>
          </p:nvSpPr>
          <p:spPr>
            <a:xfrm>
              <a:off x="3918084" y="1610215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60" name="Google Shape;260;p32"/>
          <p:cNvGrpSpPr/>
          <p:nvPr/>
        </p:nvGrpSpPr>
        <p:grpSpPr>
          <a:xfrm>
            <a:off x="5973070" y="3167403"/>
            <a:ext cx="198900" cy="593501"/>
            <a:chOff x="5958946" y="2938958"/>
            <a:chExt cx="198900" cy="593656"/>
          </a:xfrm>
        </p:grpSpPr>
        <p:cxnSp>
          <p:nvCxnSpPr>
            <p:cNvPr id="261" name="Google Shape;261;p32"/>
            <p:cNvCxnSpPr/>
            <p:nvPr/>
          </p:nvCxnSpPr>
          <p:spPr>
            <a:xfrm rot="10800000">
              <a:off x="6058409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62" name="Google Shape;262;p32"/>
            <p:cNvSpPr/>
            <p:nvPr/>
          </p:nvSpPr>
          <p:spPr>
            <a:xfrm rot="10800000" flipH="1">
              <a:off x="5958946" y="3333714"/>
              <a:ext cx="198900" cy="1989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00" tIns="91400" rIns="91400" bIns="914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63" name="Google Shape;263;p32"/>
          <p:cNvSpPr txBox="1">
            <a:spLocks noGrp="1"/>
          </p:cNvSpPr>
          <p:nvPr>
            <p:ph type="sldNum" idx="12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64" name="Google Shape;264;p32"/>
          <p:cNvSpPr txBox="1">
            <a:spLocks noGrp="1"/>
          </p:cNvSpPr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" sz="3300"/>
              <a:t>NGIAB Releases</a:t>
            </a:r>
            <a:endParaRPr/>
          </a:p>
        </p:txBody>
      </p:sp>
      <p:sp>
        <p:nvSpPr>
          <p:cNvPr id="265" name="Google Shape;265;p32"/>
          <p:cNvSpPr txBox="1"/>
          <p:nvPr/>
        </p:nvSpPr>
        <p:spPr>
          <a:xfrm>
            <a:off x="2026014" y="1349447"/>
            <a:ext cx="4785960" cy="745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 : 16th May 2023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CFE, NOAA-MP, Python support</a:t>
            </a:r>
            <a:endParaRPr sz="1100"/>
          </a:p>
        </p:txBody>
      </p:sp>
      <p:sp>
        <p:nvSpPr>
          <p:cNvPr id="266" name="Google Shape;266;p32"/>
          <p:cNvSpPr txBox="1"/>
          <p:nvPr/>
        </p:nvSpPr>
        <p:spPr>
          <a:xfrm>
            <a:off x="1077419" y="3847731"/>
            <a:ext cx="3413325" cy="88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NGIAB - Feb 3, 2023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Initial Version</a:t>
            </a:r>
            <a:endParaRPr sz="1100"/>
          </a:p>
        </p:txBody>
      </p:sp>
      <p:sp>
        <p:nvSpPr>
          <p:cNvPr id="267" name="Google Shape;267;p32"/>
          <p:cNvSpPr txBox="1"/>
          <p:nvPr/>
        </p:nvSpPr>
        <p:spPr>
          <a:xfrm>
            <a:off x="3865872" y="3847732"/>
            <a:ext cx="4413294" cy="884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Release : 28th Nov 2023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CFE + SLOTH + t-route Models supported - for serial and parallel mode.</a:t>
            </a:r>
            <a:endParaRPr sz="1100"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81707D-9FE6-3796-ABFE-3A594C762A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00" t="78246" r="11672"/>
          <a:stretch/>
        </p:blipFill>
        <p:spPr>
          <a:xfrm>
            <a:off x="134869" y="4388685"/>
            <a:ext cx="1826153" cy="686211"/>
          </a:xfrm>
          <a:prstGeom prst="rect">
            <a:avLst/>
          </a:prstGeom>
        </p:spPr>
      </p:pic>
      <p:pic>
        <p:nvPicPr>
          <p:cNvPr id="3" name="Picture 2" descr="A logo with blue circles and black text&#10;&#10;Description automatically generated">
            <a:extLst>
              <a:ext uri="{FF2B5EF4-FFF2-40B4-BE49-F238E27FC236}">
                <a16:creationId xmlns:a16="http://schemas.microsoft.com/office/drawing/2014/main" id="{6C2A8CA5-38AA-AFFF-2BD3-15BDA5749A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879" y="4291426"/>
            <a:ext cx="829734" cy="82973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6186</TotalTime>
  <Words>1134</Words>
  <Application>Microsoft Macintosh PowerPoint</Application>
  <PresentationFormat>On-screen Show (16:9)</PresentationFormat>
  <Paragraphs>143</Paragraphs>
  <Slides>17</Slides>
  <Notes>17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Roboto</vt:lpstr>
      <vt:lpstr>Arial</vt:lpstr>
      <vt:lpstr>Geometric</vt:lpstr>
      <vt:lpstr>Geometric</vt:lpstr>
      <vt:lpstr>NextGen In A Box (NGIAB):   Advancing Collaborative Modeling for Enhanced Water Resource Management </vt:lpstr>
      <vt:lpstr>NextGen Framework</vt:lpstr>
      <vt:lpstr>NextGen In A Box (NGIAB)</vt:lpstr>
      <vt:lpstr>Open-Source Research Practices</vt:lpstr>
      <vt:lpstr>How to Generate NGIAB Inputs?</vt:lpstr>
      <vt:lpstr>How to Run NGIAB?</vt:lpstr>
      <vt:lpstr>Example Case 1</vt:lpstr>
      <vt:lpstr>Example Case 2</vt:lpstr>
      <vt:lpstr>NGIAB Releases</vt:lpstr>
      <vt:lpstr>CIROH DocuHub</vt:lpstr>
      <vt:lpstr>Insights</vt:lpstr>
      <vt:lpstr>Future Development</vt:lpstr>
      <vt:lpstr>NextGen Data Stream Conceptual Model </vt:lpstr>
      <vt:lpstr>Community Impact</vt:lpstr>
      <vt:lpstr>Useful links and ongoing development</vt:lpstr>
      <vt:lpstr>Key Terminology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NextGen In A Box (NGIAB):   Advancing Collaborative Modeling for Enhanced Water Resource Management </dc:title>
  <cp:lastModifiedBy>Arpita Patel</cp:lastModifiedBy>
  <cp:revision>70</cp:revision>
  <dcterms:modified xsi:type="dcterms:W3CDTF">2023-12-13T04:17:34Z</dcterms:modified>
</cp:coreProperties>
</file>